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7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403DD7-121E-4C49-AFB7-0A61C31DA917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E4D6721-31B2-4B5B-A51D-81F5A06A95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97E4E-2AF2-437D-A84C-B7F99C7483C2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8456-F321-4AF4-AD8E-E764BAFECE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84FE-D757-40E0-B2CE-4F6D1650542A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2E43-E546-416F-AD57-23A7F2A8D7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CB58-A551-485B-B1BD-9498F72D232D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5CAA0-32F5-4C3C-AB27-499651E993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D146AC-86F1-4922-84A2-B60704DC620A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3FA044-A78E-432D-9033-779DD91006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D42F65-5E2A-478C-9F33-B0B022856D00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55AF30-BC72-4428-9934-9E3B7D0614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93FD52-7A2F-45AC-AFF8-C4CF930B59E8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12503D-9D3B-4A8E-98B8-BFE1096E2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81443D-EC13-49D5-BE40-F5E431ADB584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7F0E81-8399-4906-AA9B-FA164DF67E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A9A9-3408-46E8-B0C7-3FA3C4EA46E3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D29AE-8441-42A3-A75E-0AD2EAE8CC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E16437-0200-4B04-BB00-ADCB9C2AEBE4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DCD115-02DE-4D1F-A121-CAE84666E4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070579D-5456-4F45-97A6-05C56650351D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A727E6-0AD3-4C18-B08B-B9E03E729C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A0892B-1ABA-46BE-AFBD-EBA65210FECC}" type="datetimeFigureOut">
              <a:rPr lang="ru-RU"/>
              <a:pPr>
                <a:defRPr/>
              </a:pPr>
              <a:t>08.01.2020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FDC185-C905-4A17-A144-34E4461C88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6" r:id="rId2"/>
    <p:sldLayoutId id="2147483761" r:id="rId3"/>
    <p:sldLayoutId id="2147483762" r:id="rId4"/>
    <p:sldLayoutId id="2147483763" r:id="rId5"/>
    <p:sldLayoutId id="2147483764" r:id="rId6"/>
    <p:sldLayoutId id="2147483757" r:id="rId7"/>
    <p:sldLayoutId id="2147483765" r:id="rId8"/>
    <p:sldLayoutId id="2147483766" r:id="rId9"/>
    <p:sldLayoutId id="2147483758" r:id="rId10"/>
    <p:sldLayoutId id="21474837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8" y="428625"/>
            <a:ext cx="85725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образовательное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учреждение</a:t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етский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№135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г.Твери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28750" y="2643188"/>
            <a:ext cx="6400800" cy="175260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  <a:buClr>
                <a:srgbClr val="227A8F"/>
              </a:buClr>
              <a:buFont typeface="Arial" charset="0"/>
              <a:buNone/>
            </a:pPr>
            <a:r>
              <a:rPr lang="ru-RU" altLang="ru-RU" sz="3100" b="1" smtClean="0">
                <a:latin typeface="Times New Roman" pitchFamily="18" charset="0"/>
                <a:cs typeface="Times New Roman" pitchFamily="18" charset="0"/>
              </a:rPr>
              <a:t>Краткая презентация</a:t>
            </a:r>
            <a:endParaRPr lang="ru-RU" altLang="ru-RU" sz="3100" smtClean="0">
              <a:latin typeface="Times New Roman" pitchFamily="18" charset="0"/>
              <a:cs typeface="Times New Roman" pitchFamily="18" charset="0"/>
            </a:endParaRPr>
          </a:p>
          <a:p>
            <a:pPr marR="0">
              <a:lnSpc>
                <a:spcPct val="80000"/>
              </a:lnSpc>
              <a:buClr>
                <a:srgbClr val="227A8F"/>
              </a:buClr>
              <a:buFont typeface="Arial" charset="0"/>
              <a:buNone/>
            </a:pPr>
            <a:r>
              <a:rPr lang="ru-RU" altLang="ru-RU" sz="3100" b="1" smtClean="0">
                <a:latin typeface="Times New Roman" pitchFamily="18" charset="0"/>
                <a:cs typeface="Times New Roman" pitchFamily="18" charset="0"/>
              </a:rPr>
              <a:t>основной образовательной программы дошкольного образования</a:t>
            </a:r>
            <a:endParaRPr lang="ru-RU" altLang="ru-RU" sz="3100" smtClean="0">
              <a:latin typeface="Times New Roman" pitchFamily="18" charset="0"/>
              <a:cs typeface="Times New Roman" pitchFamily="18" charset="0"/>
            </a:endParaRPr>
          </a:p>
          <a:p>
            <a:pPr marR="0">
              <a:lnSpc>
                <a:spcPct val="80000"/>
              </a:lnSpc>
              <a:buClr>
                <a:srgbClr val="227A8F"/>
              </a:buClr>
              <a:buFont typeface="Arial" charset="0"/>
              <a:buNone/>
            </a:pPr>
            <a:endParaRPr lang="ru-RU" altLang="ru-RU" sz="3100" smtClean="0"/>
          </a:p>
        </p:txBody>
      </p:sp>
    </p:spTree>
  </p:cSld>
  <p:clrMapOvr>
    <a:masterClrMapping/>
  </p:clrMapOvr>
  <p:transition advTm="5906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850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Ведущие цели основной образовательной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благоприятных условий для полноценного проживания ребенком дошкольного детства;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подготовка к жизни в современном обществе, обучению в школе;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безопасности жизнедеятельности дошкольника.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14015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цели реализуются в процессе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видов детской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музыкально-художественной;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чтения.</a:t>
            </a:r>
          </a:p>
          <a:p>
            <a:pPr marL="365760" indent="-25603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endParaRPr lang="ru-RU" altLang="ru-RU" dirty="0" smtClean="0"/>
          </a:p>
        </p:txBody>
      </p:sp>
    </p:spTree>
  </p:cSld>
  <p:clrMapOvr>
    <a:masterClrMapping/>
  </p:clrMapOvr>
  <p:transition advTm="10594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072187"/>
          </a:xfrm>
        </p:spPr>
        <p:txBody>
          <a:bodyPr rtlCol="0">
            <a:normAutofit fontScale="775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для достижения целей ООП ДО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забота о здоровье, эмоциональном благополучии и своевременном всестороннем развитии каждого ребенка;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 творчеству;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максимальное использование разнообразных видов детской деятельности, их интеграция в целях повышения эффективности воспитательно-образовательного процесса;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творческая организация (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) воспитательно-образовательного процесса;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уважительное отношение к результатам детского творчества;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единство подходов к воспитанию детей в условиях дошкольного образовательного учреждения и семьи;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300" dirty="0"/>
          </a:p>
        </p:txBody>
      </p:sp>
    </p:spTree>
  </p:cSld>
  <p:clrMapOvr>
    <a:masterClrMapping/>
  </p:clrMapOvr>
  <p:transition advTm="41640"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215062"/>
          </a:xfrm>
        </p:spPr>
        <p:txBody>
          <a:bodyPr rtlCol="0">
            <a:normAutofit fontScale="40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Принципы основной образовательной программы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дошкольного образования (ООП ДО):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сотрудничество учреждения с семьей;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приобщение детей к социокультурным нормам, традициям семьи, общества и государства;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формирование познавательных интересов и познавательных действий ребенка в различных видах деятельности;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учет этнокультурной ситуации развития детей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Вышеперечисленные принципы, лежащие в основе построения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сориентированы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личность ребенка и создание в учреждении условий для развития его способностей и внутреннего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мира, на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сотрудничество педагогов и родителей, для совместного решения задач дошкольного образования.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36328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143625"/>
          </a:xfrm>
        </p:spPr>
        <p:txBody>
          <a:bodyPr rtlCol="0"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реализуемые 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ДОУ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Учреждение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осуществляет образовательную деятельность по следующим программам: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-основная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программа, созданная на основе примерной  общеобразовательной программы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под редакцией Н.Е.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В.В. Гербовой, Т.С. Комаровой «От рождения до школы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основе программы Филичевой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Т.Б.,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Чиркиной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Г.В.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«Программа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обучения и воспитания детей с фонетико-фонематическим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недоразвитием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программы: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«Основы безопасности детей дошкольного возраста» под редакцией Р.Б.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Стеркиной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«Приобщение к истокам русской народной культуры» под редакцией О.Л. Князевой, Р.Б.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Стеркиной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Ладушки».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И.Каплуновой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И.Новоскольцевой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-программа Марии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Монтессори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15281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15063"/>
          </a:xfrm>
        </p:spPr>
        <p:txBody>
          <a:bodyPr rtlCol="0">
            <a:normAutofit fontScale="70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Содержание коррекционной работы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Психолого-медико-педагогическое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обследование детей с ОВЗ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успешности воспитания и обучения детей с ОВЗ необходима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их возможностей и выявление особых образовательных потребностей. В связи с этим особая роль отводится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диагностике, позволяющей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своевременно выявить детей с ограниченными возможностями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выявить индивидуальные психолого-педагогические особенности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ребенка с ОВЗ;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определить оптимальный педагогический маршрут;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обеспечить индивидуальным сопровождением каждого ребенка с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ОВЗ в дошкольном учреждении;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спланировать коррекционные мероприятия, разработать программы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коррекционной работы;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оценить динамику развития и эффективность коррекционной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боты;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определить условия воспитания и обучения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sz="2000" dirty="0"/>
              <a:t>бенка;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консультировать родителей ребенка с ОВЗ.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advTm="38875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150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altLang="ru-RU" sz="2800" b="1" u="sng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Взаимодействие с семьями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Программа (ООП ДО) подчеркивает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ценность семьи как уникального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института воспитания и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необходимость развития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ответственных и плодотворных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отношений с семьями воспитанников.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 advTm="13250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865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В ДОУ сложилась модель по взаимодействию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с родителями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 Направления работы с родителями:</a:t>
            </a:r>
          </a:p>
          <a:p>
            <a:pPr>
              <a:buFont typeface="Wingdings 2" pitchFamily="18" charset="2"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Оказание помощи семье в воспитании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Вовлечение семьи в образовательный процесс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Культурно-просветительская работа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Создание условий для реализации личности ребенка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 advTm="10437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150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b="1" u="sng" smtClean="0">
                <a:latin typeface="Times New Roman" pitchFamily="18" charset="0"/>
                <a:cs typeface="Times New Roman" pitchFamily="18" charset="0"/>
              </a:rPr>
              <a:t>Формы работы по взаимодействию с родителями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Анкетирование и тестирование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Управление ДОУ через родительские комитеты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Консультирование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Тренинги, семинары-практикумы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Родительские уголки и информационные стенды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Экскурсии по ДОУ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Участие в создании развивающей среды</a:t>
            </a:r>
          </a:p>
          <a:p>
            <a:pPr>
              <a:buFont typeface="Wingdings" pitchFamily="2" charset="2"/>
              <a:buChar char="v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Участие в пед.процессе (открытые просмотры, привлечение к подготовке утренников, праздников)</a:t>
            </a:r>
          </a:p>
          <a:p>
            <a:pPr>
              <a:buFont typeface="Wingdings 2" pitchFamily="18" charset="2"/>
              <a:buNone/>
            </a:pPr>
            <a:endParaRPr lang="ru-RU" altLang="ru-RU" sz="2800" smtClean="0"/>
          </a:p>
        </p:txBody>
      </p:sp>
    </p:spTree>
  </p:cSld>
  <p:clrMapOvr>
    <a:masterClrMapping/>
  </p:clrMapOvr>
  <p:transition advTm="13515"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 rot="20760000">
            <a:off x="457200" y="571500"/>
            <a:ext cx="8229600" cy="55546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alt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alt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alt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altLang="ru-RU" sz="5400" b="1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5400" b="1" smtClean="0">
                <a:latin typeface="Times New Roman" pitchFamily="18" charset="0"/>
                <a:cs typeface="Times New Roman" pitchFamily="18" charset="0"/>
              </a:rPr>
              <a:t>за внимание!!!</a:t>
            </a:r>
            <a:endParaRPr lang="ru-RU" altLang="ru-RU" sz="5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3968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428625"/>
            <a:ext cx="8643937" cy="5697538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spc="-100" dirty="0" smtClean="0">
                <a:latin typeface="Times New Roman" pitchFamily="18" charset="0"/>
                <a:cs typeface="Times New Roman" pitchFamily="18" charset="0"/>
              </a:rPr>
              <a:t>Муниципальное бюджетное </a:t>
            </a:r>
            <a:r>
              <a:rPr lang="ru-RU" b="1" spc="-100" dirty="0">
                <a:latin typeface="Times New Roman" pitchFamily="18" charset="0"/>
                <a:cs typeface="Times New Roman" pitchFamily="18" charset="0"/>
              </a:rPr>
              <a:t>дошкольное образовательное </a:t>
            </a:r>
            <a:r>
              <a:rPr lang="ru-RU" b="1" spc="-100" dirty="0" smtClean="0">
                <a:latin typeface="Times New Roman" pitchFamily="18" charset="0"/>
                <a:cs typeface="Times New Roman" pitchFamily="18" charset="0"/>
              </a:rPr>
              <a:t>учреждение детский </a:t>
            </a:r>
            <a:r>
              <a:rPr lang="ru-RU" b="1" spc="-100" dirty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b="1" spc="-100" dirty="0" smtClean="0">
                <a:latin typeface="Times New Roman" pitchFamily="18" charset="0"/>
                <a:cs typeface="Times New Roman" pitchFamily="18" charset="0"/>
              </a:rPr>
              <a:t>№ 135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spc="-100" dirty="0" smtClean="0">
                <a:latin typeface="Times New Roman" pitchFamily="18" charset="0"/>
                <a:cs typeface="Times New Roman" pitchFamily="18" charset="0"/>
              </a:rPr>
              <a:t>г. Твери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Тип: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дошкольное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образовательное учреждение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Вид: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детский сад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b="1" spc="-100" dirty="0" smtClean="0">
                <a:latin typeface="Times New Roman" pitchFamily="18" charset="0"/>
                <a:cs typeface="Times New Roman" pitchFamily="18" charset="0"/>
              </a:rPr>
              <a:t>Юридический </a:t>
            </a:r>
            <a:r>
              <a:rPr lang="ru-RU" sz="2200" b="1" spc="-100" dirty="0"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2200" spc="-100" dirty="0" smtClean="0">
                <a:latin typeface="Times New Roman" pitchFamily="18" charset="0"/>
                <a:cs typeface="Times New Roman" pitchFamily="18" charset="0"/>
              </a:rPr>
              <a:t>170100, г.Тверь, ул. </a:t>
            </a:r>
            <a:r>
              <a:rPr lang="ru-RU" sz="2200" spc="-100" dirty="0" err="1" smtClean="0">
                <a:latin typeface="Times New Roman" pitchFamily="18" charset="0"/>
                <a:cs typeface="Times New Roman" pitchFamily="18" charset="0"/>
              </a:rPr>
              <a:t>Староворобьевская</a:t>
            </a:r>
            <a:r>
              <a:rPr lang="ru-RU" sz="2200" spc="-100" dirty="0" smtClean="0">
                <a:latin typeface="Times New Roman" pitchFamily="18" charset="0"/>
                <a:cs typeface="Times New Roman" pitchFamily="18" charset="0"/>
              </a:rPr>
              <a:t> д. 2</a:t>
            </a:r>
            <a:endParaRPr lang="ru-RU" sz="2200" spc="-1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8 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4822) 32-14-87; 8 (4822) 32-19-00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135@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detasd.tver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ru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Адрес сайта 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интернете: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ds1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.detsad.tver.ru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/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1875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126162"/>
          </a:xfrm>
        </p:spPr>
        <p:txBody>
          <a:bodyPr rtlCol="0"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b="1" spc="-1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1900" b="1" spc="-100" dirty="0" smtClean="0">
                <a:latin typeface="Times New Roman" pitchFamily="18" charset="0"/>
                <a:cs typeface="Times New Roman" pitchFamily="18" charset="0"/>
              </a:rPr>
              <a:t>муниципальном бюджетном </a:t>
            </a:r>
            <a:r>
              <a:rPr lang="ru-RU" sz="1900" b="1" spc="-100" dirty="0">
                <a:latin typeface="Times New Roman" pitchFamily="18" charset="0"/>
                <a:cs typeface="Times New Roman" pitchFamily="18" charset="0"/>
              </a:rPr>
              <a:t>дошкольном образовательном </a:t>
            </a:r>
            <a:r>
              <a:rPr lang="ru-RU" sz="1900" b="1" spc="-100" dirty="0" smtClean="0">
                <a:latin typeface="Times New Roman" pitchFamily="18" charset="0"/>
                <a:cs typeface="Times New Roman" pitchFamily="18" charset="0"/>
              </a:rPr>
              <a:t>учреждении</a:t>
            </a:r>
            <a:r>
              <a:rPr lang="ru-RU" sz="19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детском саду №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135 г.Твери воспитываются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раннего и дошкольного возраста.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/>
              <a:t> 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учреждении функционирует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групп, из них: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младшая группа –3 – 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– 3 шт.;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средняя группа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4 –5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 – 3 шт.;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старшая группа – 5 – 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 – 3 шт.;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разновозрастная группа 3-8лет – 2 шт.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подготовительная группа – 6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лет – 3 шт.;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группа кратковременного пребывания – 2-8 года – 1 шт.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Всего дошкольное учреждение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посещают 365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1781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47500" lnSpcReduction="20000"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дошкольного</a:t>
            </a:r>
            <a:endParaRPr lang="ru-RU" alt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(ООП ДО)</a:t>
            </a:r>
            <a:endParaRPr lang="ru-RU" alt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опирается </a:t>
            </a:r>
            <a:r>
              <a:rPr lang="ru-RU" sz="5100" b="1" dirty="0">
                <a:latin typeface="Times New Roman" pitchFamily="18" charset="0"/>
                <a:cs typeface="Times New Roman" pitchFamily="18" charset="0"/>
              </a:rPr>
              <a:t>на :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200" b="1" u="sng" dirty="0" smtClean="0">
                <a:latin typeface="Times New Roman" pitchFamily="18" charset="0"/>
                <a:cs typeface="Times New Roman" pitchFamily="18" charset="0"/>
              </a:rPr>
              <a:t>Федеральные законы: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Конвенция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правах ребенка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Федеральный закон «Об образовании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Российской Федерации»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29.12.2012г. № 273-ФЗ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Постановления Правительства Российской Федерации: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науки РФ «Об утверждении порядка организации и осуществления образовательной деятельности по основным общеобразовательным программам- образовательным программам дошкольного образования» от 30 августа 2013г. №1014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Нормативно-правовые документы Министерства образования РФ: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науки РФ «Об утверждении федерального государственного образовательного стандарта дошкольного образования» от 17 октября 2013г. № 1155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Санитарно-эпидемиологические требования к устройству, содержанию и организации режима работы в дошкольных организациях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2.4.1.3049-13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 Постановление Главного государственного санитарного врача РФ от 15.05.2013 №26).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Основными средствами реализации предназначения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ДОУ являются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устав ДОУ;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лицензия и локальные правовые акты ДОУ;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внутреннего распорядка.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35078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Основная общеобразовательная программа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образования   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определяет: 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специфику организации воспитательно-образовательного процесса, с учетом федерального государственного образовательного стандарта дошкольного образования;</a:t>
            </a:r>
          </a:p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разработана на основе примерной  образовательной программы «От рождения до школы», под редакцией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Т.С.Комаровой, М.А.Васильевой.</a:t>
            </a:r>
          </a:p>
          <a:p>
            <a:endParaRPr lang="ru-RU" altLang="ru-RU" sz="3000" dirty="0" smtClean="0"/>
          </a:p>
        </p:txBody>
      </p:sp>
    </p:spTree>
  </p:cSld>
  <p:clrMapOvr>
    <a:masterClrMapping/>
  </p:clrMapOvr>
  <p:transition advTm="12859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СТРУКТУРА ОСНОВНОЙ ОБРАЗОВАТЕЛЬНОЙ ПРОГРАММЫ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/>
          </a:p>
          <a:p>
            <a:endParaRPr lang="ru-RU" altLang="ru-RU" dirty="0" smtClean="0"/>
          </a:p>
          <a:p>
            <a:pP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Целевой раздел ООП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Содержательный раздел ООП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Организационный раздел ООП</a:t>
            </a:r>
          </a:p>
          <a:p>
            <a:pPr>
              <a:buFont typeface="Wingdings 2" pitchFamily="18" charset="2"/>
              <a:buNone/>
            </a:pPr>
            <a:r>
              <a:rPr lang="ru-RU" altLang="ru-RU" b="1" dirty="0" smtClean="0"/>
              <a:t> </a:t>
            </a:r>
            <a:endParaRPr lang="ru-RU" altLang="ru-RU" dirty="0" smtClean="0"/>
          </a:p>
          <a:p>
            <a:endParaRPr lang="ru-RU" altLang="ru-RU" dirty="0" smtClean="0"/>
          </a:p>
        </p:txBody>
      </p:sp>
    </p:spTree>
  </p:cSld>
  <p:clrMapOvr>
    <a:masterClrMapping/>
  </p:clrMapOvr>
  <p:transition advTm="7484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alt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Объем обязательной части Программы – не менее 60% от её общего объема.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Части, формируемой участниками образовательных отношений, не более 40%.</a:t>
            </a:r>
          </a:p>
        </p:txBody>
      </p:sp>
    </p:spTree>
  </p:cSld>
  <p:clrMapOvr>
    <a:masterClrMapping/>
  </p:clrMapOvr>
  <p:transition advTm="7922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Основная образовательная программа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разностороннее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детей в возрасте от 2-х 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лет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учетом 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возрастных и индивидуальных особенностей по основным направлениям развития и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(образовательным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областям) 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«Физическое развитие»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«Социально-коммуникативное развитие»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«Познавательное развитие»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«Речевое развитие»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«Художественно-эстетическое развитие»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16953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Основная образовательная программа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учитывает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учитывает потребности воспитанников, их родителей, общественности и социума;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Программы учитывает возрастные и индивидуальные особенности контингента детей, воспитывающихся в образовательном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учреждении. 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для правильной организации образовательного процесса, как в условиях семьи, так и в условиях дошкольного образовательного учреждения.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advTm="23375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651</Words>
  <Application>Microsoft Office PowerPoint</Application>
  <PresentationFormat>Экран (4:3)</PresentationFormat>
  <Paragraphs>182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Муниципальное бюджетное дошкольное  образовательное учреждение детский сад №135 г.Твери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 образовательное учреждение «Детский сад комбинированного вида №115» Заводского района г.Саратова</dc:title>
  <dc:creator>Admin</dc:creator>
  <cp:lastModifiedBy>Глеб</cp:lastModifiedBy>
  <cp:revision>46</cp:revision>
  <dcterms:created xsi:type="dcterms:W3CDTF">2014-09-28T19:15:48Z</dcterms:created>
  <dcterms:modified xsi:type="dcterms:W3CDTF">2020-01-08T11:32:33Z</dcterms:modified>
</cp:coreProperties>
</file>